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jp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Relationship Id="rId3" Type="http://schemas.openxmlformats.org/officeDocument/2006/relationships/image" Target="../media/image19.png"/><Relationship Id="rId4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30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5" Type="http://schemas.openxmlformats.org/officeDocument/2006/relationships/image" Target="../media/image4.jpg"/><Relationship Id="rId6" Type="http://schemas.openxmlformats.org/officeDocument/2006/relationships/image" Target="../media/image36.png"/><Relationship Id="rId7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_img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『Web3とメタバース』コース説明とWeb3入門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黄華威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非代替性トークン（NFT）の原理、NFTの代表的プロジェクト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デジタルウォレット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暗号通貨からブロックチェーン金融へ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DeFi（分散型金融）解説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DAO（分散型自律組織）の原理と関連調査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メタバース入門、メタバースを支える技術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その他の学習リソース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3_img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科学普及書（参考のみ）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『ブロックチェーンからWeb3へ』、黄華威、楊青林、林建入、鄭子彬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各大手書店プラットフォームで販売中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その他関連リソース：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Web3ポッドキャスト —— 小宇宙プラットフォーム『ブロックチェーンからWeb3へ』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4_img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3" name="Picture 2" descr="slide_14_img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4" name="Picture 3" descr="slide_14_img_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5" name="Picture 4" descr="slide_14_img_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WeChatパブリックアカウント —— 「Huang-Lab」で検索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コース講師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黄華威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6_img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教授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招待ゲスト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授業担当教師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7_img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3" name="Picture 2" descr="slide_17_img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コース評価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本コースの評価方法は、コース終了後にWeb3とメタバース業界調査レポートを1本提出すること、1000字以上。（参考：知乎：ブロックチェーン黄博士コラム優秀作業）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成績評定は100点満点制で、評定内容は2部分を含む：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コース背景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8_img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業界トレンド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未来の方向性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9_img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3" name="Picture 2" descr="slide_19_img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4" name="Picture 3" descr="slide_19_img_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5" name="Picture 4" descr="slide_19_img_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6" name="Picture 5" descr="slide_19_img_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Gartner新興技術成熟度曲線-2020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10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例えば、「認証された来歴」は、ブロックチェーン上で資産を認証し、偽物や模倣品でないことを保証する方法です。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ブロックチェーンは商品の認証に使用できますが、与えられた情報のみを追跡できます。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Gartner新興技術成熟度曲線-2021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11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Gartner新興技術成熟度曲線-2022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12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中山大学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1、コース紹介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9_img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3" name="Picture 2" descr="slide_20_img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4" name="Picture 3" descr="slide_20_img_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Gartner新興技術影響力レーダーチャート2023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13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ブロックチェーン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デジタルツイン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9_img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3" name="Picture 2" descr="slide_21_img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4" name="Picture 3" descr="slide_21_img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メタバース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コースのトピック例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2_img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3" name="Picture 2" descr="slide_22_img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4" name="Picture 3" descr="slide_22_img_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シラバス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15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Web3入門、Web3を支える技術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ブロックチェーンの基礎知識、ビットコインの基礎知識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ブロックチェーンの社会的意義、Web3とブロックチェーンの関係理解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暗号通貨、デジタル通貨の基礎知識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非代替性トークン（NFT）の原理、NFTの代表的プロジェクト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デジタルウォレット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ブロックチェーン金融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1_img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DAO（分散型自律組織）の原理と関連調査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メタバース入門、メタバースを支える技術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Web3とは何か？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16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5_img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3" name="Picture 2" descr="slide_25_img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定義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流派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6_img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3" name="Picture 2" descr="slide_26_img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技術スタック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Web3とは何か？Web 3.0 vs Web3？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 3.0という用語は、最初にTim Berners-Leeがインターネットバブル時期に提唱したもので、統合されたセマンティックWebを指す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5_img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3" name="Picture 2" descr="slide_27_img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情報をより構造的で意味のある方法で組織化し、提示するネットワーク技術の一種で、コンピューターがWebページ上のデータをより良く理解し処理できるようにする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インターネットデータが各アプリケーションやシステムを跨いでマシン間の「可読性」を実現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 3.0の概念は、2006年にJeffrey Zeldmanが初めて言及し、web2.0を批判するブログに登場した[1]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[1] Jeffrey Zeldman. "Web 3.0. A list apart," Jan. 17, 2006.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8_img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Webデザイナー、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ポッドキャスター、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創設者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9_img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Web3とは何か？（続き）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2014年、イーサリアム共同創設者、Polkadot創設者のGavin Woodが『DApp：Web 3.0とは何か』というブログ記事でWeb3.0を再定義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2、Web3とは何か？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アウトライン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コース紹介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5_img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Web3は一種のブロックチェーン技術を指す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「信頼不要な相互作用システム」に基づいて各当事者間で革新的な相互作用モードを実現できる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 3.0 / Web3 —— 第三世代インターネット、ブロックチェーン技術に基づく分散型オンラインエコシステム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31_img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3" name="Picture 2" descr="slide_31_img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4" name="Picture 3" descr="slide_31_img_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5" name="Picture 4" descr="slide_6_img_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6" name="Picture 5" descr="slide_31_img_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7" name="Picture 6" descr="slide_6_img_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技術集合：新しい技術、新しいパラダイム、新しい組織形態、および対応する価値観と世界観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ある伝統的投資機関のパートナーは「現在のWeb3業界は、2000年のインターネットに非常に似ている」と考えている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Web3プロジェクト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19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Web3業界の初期プロダクト、例えば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分散型決済ウォレットとみなされるMetaMask、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分散型音楽共有とみなされるAudius、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および世界最大のNFT取引プラットフォームOpensea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GameFi代表：Step 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LetMeSpeak: Learn2Earn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SocialFi、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DeFi…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これらの分散型アプリケーションは既に世界範囲で数百万のユーザーを魅了している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GameFi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NFT取引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デジタルウォレット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分散型音楽プラットフォーム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Learn2Earn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Web3プロジェクト（続き）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GameFi代表：StepN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GameFi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プロジェクト方がランニングシューズNFTを設計。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ユーザーはランニングシューズで運動することでトークン報酬を獲得し、シューズのアップグレードや新しいシューズの鋳造に使用できる。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Web3プロジェクト（続き）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LearnFi代表：LetMeSpeak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言語学習テーマ。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プロジェクト方がキャラクターNFTを設計。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ユーザーはキャラクターを購入して言語学習で報酬を獲得。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Web3プロジェクト（続き）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22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Web3新トラック —— SocialFi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ソーシャル価値を通貨化し、「ソーシャル価値」という無形資産に流動性を持たせる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時間は各人にとって最も希少なリソースであり、最も定量化可能なリソースでもある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KOL（Key Opinion Leader、キーオピニオンリーダー、インフルエンサー）の単位時間価値は一般人より高い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Time Storeでは、ファンはKOLの名前のトークンを購入でき、これは彼らの時間を購入することを意味する：オンライン・オフラインコミュニケーション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KOL時間取引プラットフォーム：Time Store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各発行者のトークン総量は100億秒に固定。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トークン発行は2つの段階を経る：初期発行と後期アンロック。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初期発行：初期発行量は100万秒に固定され、0.0015ドル/秒の価格で予約申込が必要（株式の新規上場申込に類似）。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後期アンロック：価格上昇、100億秒全てアンロック、即ち全て流通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Web3プロジェクト（続き）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DeFi代表：BrokerFi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流動性マイニングテーマ。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プロジェクト方が参加キャラクターを設計。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ユーザーは流動性を提供して報酬を獲得。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BrokerFiのユーザー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ステーキングして収益を獲得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Web3プロジェクト（まとめ）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Web3に関わる主要概念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世界観は一般的に3層構造：プレイヤー層（参加者）、土地層（コンテンツ承載）、コンテンツ層（創造消費）。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トークン設計ERC20 Token、NFT。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トークンエコノミーシステム設計トークンの発行、流通、焼却。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資産分散化資産のオンチェーン化、クロスチェーン流通。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事例：あるプロジェクトのトークンシステム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web1からweb3へ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25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web1からweb3へ（続き）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26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Web2技術スタック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Web3技術スタック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Web1からWeb3へ（続き）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27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Web1.0は「可読」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ポータルサイトyahoo、新浪を代表とし、ユーザーに情報を提供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Web2.0は「可読+可書」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ブログ、Twitter、WeChat、TikTokを代表とし、ユーザーがコンテンツを生成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Web3.0は「可読+可書+所有」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ユーザーがコンテンツデータを生成し、データの主権を所有し、プラットフォーム寡頭に制御されない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底層ロジックの変更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Web3がフロントエンド・バックエンド革命を牽引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28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現在のすべてのWeb2.0アプリはWeb3の文脈で再構築する価値があり、DAppsにアップグレード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Web3流派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29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データ所有権の支持派（布教者）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データ独占、データ独裁の打破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仮想通貨界、ブロックチェーン界の人士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新興金融市場への参加、CEX / DeEx、dApps、投資/投機市場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ギーク界：分散型コミュニティの創造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例えば「分散型知乎」、分散型情報ネットワーク（例：より広い視聴者範囲の映像作品、ニュースなどの発表）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政界、規制層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現段階では国内でweb3を発展させるには一部の障害がある（イデオロギーの問題）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しかし、技術レベルから、社会需要の角度から、中国のweb3に対する需要は極めて強い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データセキュリティ、プライバシー、インターネット空間の自由度などの要因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Web3入門まとめ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30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Web3はユーザー共同構築、プライバシー保護、プラットフォーム開放のエコシステムを構築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一般ユーザーにデータ所有権、プロジェクトガバナンス権を持たせる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人とデジタル世界の価値共生を実現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31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フォローをお願いします！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WeChat ID：黄華威研究組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質問？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WeChat：DavyHwang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Email：huanghw28@mail.sysu.edu.cn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黄華威研究組：xintelligence.pro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知乎：ブロックチェーン黄博士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ポッドキャスト：ブロックチェーンからWeb3へ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4_img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コース情報、シラバス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評価方法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コース情報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コース名：『Web3とメタバース』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Web3とメタバースに関する様々な原理と技術をわかりやすく紹介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6_img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3" name="Picture 2" descr="slide_6_img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ブロックチェーン基盤インフラ、デジタルツイン、バーチャルヒューマン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暗号通貨、NFT、トークンエコノミー、DeFi、Play-to-Earn、GameFi、SocialFi、…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Web3の思考を育成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7_img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ブロックチェーン、Web3、メタバース関連のエコシステムを科学的に普及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これらの用語をいくつ理解していますか？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コースシラバス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Web3入門、Web3を支える技術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ブロックチェーン入門、ビットコインを代表として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ビットコイン前史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ビットコインの基本原理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イーサリアムとスマートコントラクト入門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ブロックチェーンの発展と社会的意義、Web3とブロックチェーンの関係理解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743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latin typeface="Yu Gothic"/>
              </a:rPr>
              <a:t>暗号通貨、デジタル通貨の基礎知識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